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0EC94-040E-4EF4-823B-42AD1D778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C51F0-22B7-4158-AC99-28495AC76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0A915-5096-4B4C-8877-710B4A9F4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44516-AE4C-43A6-889B-A69B205E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730A1-FFDF-4DA4-A54E-0C65C4F3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6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F4A4-2584-41ED-AA7E-379B85CA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94F9F-6F69-41B2-B921-9B7B001DE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B714E-0771-4DD5-87F7-CB227D43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11DE-BE70-46C1-BD83-DE817E24D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515A5-A3FE-4897-9A6C-2AA37DBA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5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A52BBB-316B-4E02-979F-AD0846D9A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C35D4-7F40-4FBD-9519-90F7CBF77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66AC8-E1BE-4AE2-BF09-3B3C030C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9B09D-08B9-4EEE-A5EA-3508FA97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75326-7836-4C89-BE7A-BF6BCA95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300B-ACEA-45AE-AEB0-B70ACA5EB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69D1B-7757-4218-B43E-F28F979EC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A3F79-2FC5-4253-8060-6678411DB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1AD3B-F466-4A84-88FD-E24AF418D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70EBA-127B-469B-B697-D75E8DD5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83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FC93-814F-49D4-9BE9-36EB2CCF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55B59-73BF-44BB-8D10-146AE6EBD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0999B-C3DD-4848-BAB9-CC1B6B43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D0A73-22F4-455F-9A4D-C646D28E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59FA1-AD6D-483B-9CAD-0F086445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6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0F5C5-505B-4BD4-9821-92EB91709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8B8DF-9ECB-49C3-9152-636EA194F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FB0DA-3DD5-462F-95FC-E308ADEB9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4E1AF-4C92-4AEE-8D6E-558B64E36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9081B-3616-436B-94A3-13C54EA3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26469-C428-45AC-B8A7-A590C2CC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8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D2BB-867C-4E7C-AF1F-6EE40537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AE4D9-18D5-4C04-BAFC-5570A5219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5B1A4-BFFD-42E9-89E0-72DEE184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052E2-DD9A-4501-81B0-D33540EE8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51F01-410D-426D-87E5-5E99934DD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038D45-9CF7-437F-93D5-1EDBC6A18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95C13-D7B6-4A7F-AAF0-994B23F1A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25450D-1B39-4A6F-8EB8-7930FD54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69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B7A1-6A09-4429-A4CD-4F870FCC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0B3CB-010E-4025-AD4A-620408D19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CBF453-822A-4FB5-B83D-9AF623D8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9FC67B-080C-4DAF-B9F8-513A9FFC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12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2448D-B889-44C9-8D52-1786F711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0E1633-D073-4792-ACCF-0516AD1D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FBA26-809D-47C3-A7E5-3758D22E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6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E524-19E4-442F-86A2-2E6AC73DA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4B4F2-5DB3-4179-AB34-4B4977029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7260F-D32B-4B6D-B138-1CE20C742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B82AB-914B-469D-A14A-F517F1B44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47A58-B13D-4B82-B036-A45333C5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5A1A0-50C9-447D-BA89-08226B1C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3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BF692-21E4-4432-A4A6-E844EB09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EDA91-097D-44E5-9F0C-404BD9F72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573B2-357A-4FD2-8AE9-D36BC8CF4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03B77-EBFE-4D12-9239-5719FA84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860B4-F1C1-48BE-83A3-EFD58DCA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7AFE6-0210-41A8-9047-9A764312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49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B657F-5357-4BF4-B156-05C175F05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FF52A-2994-43D7-9D95-32029C424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334C4-7B76-487B-AD8D-4BA96D6E7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6833-3904-4FD1-8103-80088666B624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C1ED4-98D5-4871-B47F-89BA05364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9C239-DBCF-4A90-B83E-7EB7598E5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3862-38D1-4402-8B8A-F9D497DEB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164C-717D-46A0-8ECD-7ECE12DF2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110" y="233130"/>
            <a:ext cx="9144000" cy="2387600"/>
          </a:xfrm>
        </p:spPr>
        <p:txBody>
          <a:bodyPr>
            <a:normAutofit fontScale="90000"/>
          </a:bodyPr>
          <a:lstStyle/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CWMTAWE MEDICAL GROUP</a:t>
            </a:r>
            <a:br>
              <a:rPr lang="en-GB" sz="3200" kern="140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lang="en-GB" sz="32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Appointment/demand Data -  May 2023 </a:t>
            </a:r>
            <a:br>
              <a:rPr lang="en-GB" sz="1800" kern="140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r>
              <a:rPr lang="en-GB" sz="1800" kern="1400" dirty="0">
                <a:ln>
                  <a:noFill/>
                </a:ln>
                <a:effectLst/>
                <a:latin typeface="Calibri" panose="020F0502020204030204" pitchFamily="34" charset="0"/>
              </a:rPr>
              <a:t> </a:t>
            </a:r>
            <a:br>
              <a:rPr lang="en-GB" sz="1800" kern="1400" dirty="0">
                <a:ln>
                  <a:noFill/>
                </a:ln>
                <a:effectLst/>
                <a:latin typeface="Calibri" panose="020F0502020204030204" pitchFamily="34" charset="0"/>
              </a:rPr>
            </a:b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A33E42-499D-4B3E-AF34-A9CF9F080D58}"/>
              </a:ext>
            </a:extLst>
          </p:cNvPr>
          <p:cNvGraphicFramePr>
            <a:graphicFrameLocks noGrp="1"/>
          </p:cNvGraphicFramePr>
          <p:nvPr/>
        </p:nvGraphicFramePr>
        <p:xfrm>
          <a:off x="2416457" y="1825625"/>
          <a:ext cx="7359086" cy="4351338"/>
        </p:xfrm>
        <a:graphic>
          <a:graphicData uri="http://schemas.openxmlformats.org/drawingml/2006/table">
            <a:tbl>
              <a:tblPr/>
              <a:tblGrid>
                <a:gridCol w="4383584">
                  <a:extLst>
                    <a:ext uri="{9D8B030D-6E8A-4147-A177-3AD203B41FA5}">
                      <a16:colId xmlns:a16="http://schemas.microsoft.com/office/drawing/2014/main" val="597595876"/>
                    </a:ext>
                  </a:extLst>
                </a:gridCol>
                <a:gridCol w="2975502">
                  <a:extLst>
                    <a:ext uri="{9D8B030D-6E8A-4147-A177-3AD203B41FA5}">
                      <a16:colId xmlns:a16="http://schemas.microsoft.com/office/drawing/2014/main" val="2134920255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AskMyGP requests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11,235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60803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telephone calls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10,471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819713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Face2Face consultations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5,780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756234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prescriptions issued 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60,697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46204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Sick papers issued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353212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Referrals Made to Secondary Care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1028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91576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C6EEF17-99CA-4C17-9F35-E321117F3DED}"/>
              </a:ext>
            </a:extLst>
          </p:cNvPr>
          <p:cNvGraphicFramePr>
            <a:graphicFrameLocks noGrp="1"/>
          </p:cNvGraphicFramePr>
          <p:nvPr/>
        </p:nvGraphicFramePr>
        <p:xfrm>
          <a:off x="2416457" y="1825625"/>
          <a:ext cx="7359086" cy="4351338"/>
        </p:xfrm>
        <a:graphic>
          <a:graphicData uri="http://schemas.openxmlformats.org/drawingml/2006/table">
            <a:tbl>
              <a:tblPr/>
              <a:tblGrid>
                <a:gridCol w="4383584">
                  <a:extLst>
                    <a:ext uri="{9D8B030D-6E8A-4147-A177-3AD203B41FA5}">
                      <a16:colId xmlns:a16="http://schemas.microsoft.com/office/drawing/2014/main" val="2665677489"/>
                    </a:ext>
                  </a:extLst>
                </a:gridCol>
                <a:gridCol w="2975502">
                  <a:extLst>
                    <a:ext uri="{9D8B030D-6E8A-4147-A177-3AD203B41FA5}">
                      <a16:colId xmlns:a16="http://schemas.microsoft.com/office/drawing/2014/main" val="2627286791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AskMyGP requests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11,235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057585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telephone calls dealt with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10,471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760998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Face2Face consultations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5,780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45970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prescriptions issued 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60,697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721348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Sick papers issued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3606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Referrals Made to Secondary Care</a:t>
                      </a:r>
                      <a:endParaRPr lang="en-GB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1028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12665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8A5636B-DCFD-4021-9C34-EF90F3FFA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82617"/>
              </p:ext>
            </p:extLst>
          </p:nvPr>
        </p:nvGraphicFramePr>
        <p:xfrm>
          <a:off x="2453993" y="1600200"/>
          <a:ext cx="7284013" cy="7252230"/>
        </p:xfrm>
        <a:graphic>
          <a:graphicData uri="http://schemas.openxmlformats.org/drawingml/2006/table">
            <a:tbl>
              <a:tblPr/>
              <a:tblGrid>
                <a:gridCol w="4308511">
                  <a:extLst>
                    <a:ext uri="{9D8B030D-6E8A-4147-A177-3AD203B41FA5}">
                      <a16:colId xmlns:a16="http://schemas.microsoft.com/office/drawing/2014/main" val="1721266695"/>
                    </a:ext>
                  </a:extLst>
                </a:gridCol>
                <a:gridCol w="2975502">
                  <a:extLst>
                    <a:ext uri="{9D8B030D-6E8A-4147-A177-3AD203B41FA5}">
                      <a16:colId xmlns:a16="http://schemas.microsoft.com/office/drawing/2014/main" val="2413830955"/>
                    </a:ext>
                  </a:extLst>
                </a:gridCol>
              </a:tblGrid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GB" sz="19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AskMyGP</a:t>
                      </a: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requests dealt with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12,640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73198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telephone calls dealt with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9,101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636906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Face2Face consultations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4,716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438249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r>
                        <a:rPr lang="en-GB" dirty="0"/>
                        <a:t>Total Number of Administration consultations</a:t>
                      </a: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35,012</a:t>
                      </a: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32587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prescriptions issued 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61,159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949853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Sick papers issued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9415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Referrals Made to Secondary Care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273101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313167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810703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85" marR="34385" marT="34385" marB="343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633760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EB65A93-EB1C-4B8A-A26A-0E8923079EA2}"/>
              </a:ext>
            </a:extLst>
          </p:cNvPr>
          <p:cNvCxnSpPr>
            <a:cxnSpLocks/>
          </p:cNvCxnSpPr>
          <p:nvPr/>
        </p:nvCxnSpPr>
        <p:spPr>
          <a:xfrm>
            <a:off x="2332567" y="2348917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837093-BDA3-442E-84F1-1A8B47BC0218}"/>
              </a:ext>
            </a:extLst>
          </p:cNvPr>
          <p:cNvCxnSpPr>
            <a:cxnSpLocks/>
          </p:cNvCxnSpPr>
          <p:nvPr/>
        </p:nvCxnSpPr>
        <p:spPr>
          <a:xfrm>
            <a:off x="2332567" y="3088546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9739CF3-C3B7-48FA-AA45-2A5CA4DF431B}"/>
              </a:ext>
            </a:extLst>
          </p:cNvPr>
          <p:cNvCxnSpPr>
            <a:cxnSpLocks/>
          </p:cNvCxnSpPr>
          <p:nvPr/>
        </p:nvCxnSpPr>
        <p:spPr>
          <a:xfrm>
            <a:off x="2303419" y="3791798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DC95A3-9AA4-4E88-92E8-61EA3D813A67}"/>
              </a:ext>
            </a:extLst>
          </p:cNvPr>
          <p:cNvCxnSpPr>
            <a:cxnSpLocks/>
          </p:cNvCxnSpPr>
          <p:nvPr/>
        </p:nvCxnSpPr>
        <p:spPr>
          <a:xfrm>
            <a:off x="2303419" y="4488084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46345D9-FBB1-4F63-8619-03FFE9959668}"/>
              </a:ext>
            </a:extLst>
          </p:cNvPr>
          <p:cNvCxnSpPr>
            <a:cxnSpLocks/>
          </p:cNvCxnSpPr>
          <p:nvPr/>
        </p:nvCxnSpPr>
        <p:spPr>
          <a:xfrm>
            <a:off x="2303419" y="5226315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9098E5-850E-4F61-98BB-379361638C12}"/>
              </a:ext>
            </a:extLst>
          </p:cNvPr>
          <p:cNvCxnSpPr>
            <a:cxnSpLocks/>
          </p:cNvCxnSpPr>
          <p:nvPr/>
        </p:nvCxnSpPr>
        <p:spPr>
          <a:xfrm>
            <a:off x="2332567" y="5917035"/>
            <a:ext cx="6652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582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128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CWMTAWE MEDICAL GROUP Appointment/demand Data -  May 2023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CWMTAWE MEDICAL GROUP Appointment/demand Data -  August 2022    </dc:title>
  <dc:creator>Mike Garner (Clydach – Cwmtawe Medical Group)</dc:creator>
  <cp:lastModifiedBy>Mike Garner (Clydach – Cwmtawe Medical Group)</cp:lastModifiedBy>
  <cp:revision>8</cp:revision>
  <cp:lastPrinted>2023-06-23T11:05:48Z</cp:lastPrinted>
  <dcterms:created xsi:type="dcterms:W3CDTF">2022-09-09T11:27:42Z</dcterms:created>
  <dcterms:modified xsi:type="dcterms:W3CDTF">2023-06-23T11:23:59Z</dcterms:modified>
</cp:coreProperties>
</file>